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embeddedFontLst>
    <p:embeddedFont>
      <p:font typeface="Proxima Nova" panose="02000506030000020004" pitchFamily="50" charset="0"/>
      <p:regular r:id="rId8"/>
      <p:bold r:id="rId9"/>
      <p:italic r:id="rId10"/>
      <p:boldItalic r:id="rId11"/>
    </p:embeddedFont>
    <p:embeddedFont>
      <p:font typeface="Proxima Nova 1" panose="020B0604020202020204" charset="0"/>
      <p:regular r:id="rId12"/>
    </p:embeddedFont>
    <p:embeddedFont>
      <p:font typeface="Proxima Nova 2" panose="020B0604020202020204" charset="0"/>
      <p:regular r:id="rId13"/>
    </p:embeddedFont>
    <p:embeddedFont>
      <p:font typeface="Proxima Nova 3" panose="020B0604020202020204" charset="0"/>
      <p:regular r:id="rId14"/>
    </p:embeddedFont>
    <p:embeddedFont>
      <p:font typeface="Proxima Nova A" panose="02000506030000020004" pitchFamily="50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73789" autoAdjust="0"/>
  </p:normalViewPr>
  <p:slideViewPr>
    <p:cSldViewPr>
      <p:cViewPr varScale="1">
        <p:scale>
          <a:sx n="44" d="100"/>
          <a:sy n="44" d="100"/>
        </p:scale>
        <p:origin x="25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910C6-3DF6-49DB-A2CF-A08DD7F580D7}" type="datetimeFigureOut">
              <a:rPr lang="en-GB" smtClean="0"/>
              <a:t>07/04/2025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8E808-3A1D-41F5-9443-78ED210C0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73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foothold.org/donatedirec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 2023-24 Foothold provided 2,922 instances of support to 1,585 people, across 56 countries – helping engineers and their families to thrive.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(Some members received multiple points of support).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We provided 294 regular and one-off financial grants to individuals and families, as well as 50,083 digital wellbeing sessions.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E808-3A1D-41F5-9443-78ED210C092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666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Foothold’s support falls within two overarching strands – direct support and digital support.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Direct support includes: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•Financial advice and grants to individuals who might need support with their income.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•Mental health and wellbeing support – including grants to access counselling.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•Practical and financial support for carers or those with disabilities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•Neurodiversity specialist support, including grants for fast-track diagnosis and a programme of support for engineering apprentices and students.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Our digital offer of support can be accessed through our website 24 hours a day and includes: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•Monthly webinar programme covering a range of topics, free to sign-up and available on-demand via the Foothold website.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•The Foothold Wellbeing Hub – with access to on demand clinically approved mental health and wellbeing support.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•The Foothold Differently Hub – with neurodiversity support for anyone exploring a diagnosis or wanting to learn more about neurodiversity.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E808-3A1D-41F5-9443-78ED210C092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409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Proxima Nova" panose="02000506030000020004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DONATIONS: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Proxima Nova" panose="02000506030000020004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As Foothold is an independent charity, they don’t receive any funding from the IET. That’s why your donations are vital to ensuring they can provide their life-changing support to engineers and their families, who are facing desperate circumstances.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Proxima Nova" panose="02000506030000020004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If you can, please consider making a direct donation to Foothold today by scanning the displayed QR code or visiting </a:t>
            </a:r>
            <a:r>
              <a:rPr lang="en-GB" sz="1200" u="sng" kern="100" dirty="0">
                <a:solidFill>
                  <a:srgbClr val="467886"/>
                </a:solidFill>
                <a:effectLst/>
                <a:latin typeface="Proxima Nova" panose="02000506030000020004" pitchFamily="50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www.myfoothold.org/donatedirect</a:t>
            </a:r>
            <a:r>
              <a:rPr lang="en-GB" sz="1200" kern="100" dirty="0">
                <a:effectLst/>
                <a:latin typeface="Proxima Nova" panose="02000506030000020004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 as displayed at the bottom of the slide. You can set-up a regular donation or make a one-off donation by following the link.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200" kern="100" dirty="0">
              <a:effectLst/>
              <a:latin typeface="Proxima Nova" panose="02000506030000020004" pitchFamily="50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Proxima Nova" panose="02000506030000020004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However much you can give will make a big difference, but even a small donation of £25 a year can help give hope to engineers and their families who are in need of help.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Proxima Nova" panose="02000506030000020004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Please play your part in ensuring Foothold can continue to be there for IET members and others in the engineering community.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E808-3A1D-41F5-9443-78ED210C092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97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Proxima Nova" panose="02000506030000020004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OTHER WAYS TO GET INVOLVED: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Proxima Nova" panose="02000506030000020004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You can also get involved and support Foothold by: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Proxima Nova" panose="02000506030000020004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Taking part in a fundraising challenge or event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Proxima Nova" panose="02000506030000020004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Volunteering with the Foothold team or promoting the charity amongst your networks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1200" kern="100" dirty="0">
                <a:effectLst/>
                <a:latin typeface="Proxima Nova" panose="02000506030000020004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Sharing Foothold’s Company Supporter Programme with corporate organisations in your network who can help raise funds and meet their own ESG commitments. </a:t>
            </a:r>
            <a:endParaRPr lang="en-GB" sz="1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Proxima Nova" panose="02000506030000020004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Proxima Nova" panose="02000506030000020004" pitchFamily="50" charset="0"/>
                <a:ea typeface="Aptos" panose="020B0004020202020204" pitchFamily="34" charset="0"/>
                <a:cs typeface="Times New Roman" panose="02020603050405020304" pitchFamily="18" charset="0"/>
              </a:rPr>
              <a:t>Remember, if you need urgent support right now, reach out via their form: https://www.myfoothold.org/contact-us/enquire-about-support/</a:t>
            </a:r>
            <a:endParaRPr lang="en-GB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38E808-3A1D-41F5-9443-78ED210C092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82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33.pn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BC2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6941" y="1241635"/>
            <a:ext cx="8607120" cy="3055528"/>
          </a:xfrm>
          <a:custGeom>
            <a:avLst/>
            <a:gdLst/>
            <a:ahLst/>
            <a:cxnLst/>
            <a:rect l="l" t="t" r="r" b="b"/>
            <a:pathLst>
              <a:path w="8607120" h="3055528">
                <a:moveTo>
                  <a:pt x="0" y="0"/>
                </a:moveTo>
                <a:lnTo>
                  <a:pt x="8607120" y="0"/>
                </a:lnTo>
                <a:lnTo>
                  <a:pt x="8607120" y="3055528"/>
                </a:lnTo>
                <a:lnTo>
                  <a:pt x="0" y="3055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 rot="2035920">
            <a:off x="-3424110" y="-4260293"/>
            <a:ext cx="17651346" cy="12473618"/>
          </a:xfrm>
          <a:custGeom>
            <a:avLst/>
            <a:gdLst/>
            <a:ahLst/>
            <a:cxnLst/>
            <a:rect l="l" t="t" r="r" b="b"/>
            <a:pathLst>
              <a:path w="17651346" h="12473618">
                <a:moveTo>
                  <a:pt x="0" y="0"/>
                </a:moveTo>
                <a:lnTo>
                  <a:pt x="17651346" y="0"/>
                </a:lnTo>
                <a:lnTo>
                  <a:pt x="17651346" y="12473618"/>
                </a:lnTo>
                <a:lnTo>
                  <a:pt x="0" y="124736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2796850" y="3740728"/>
            <a:ext cx="5764935" cy="12708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2"/>
              </a:lnSpc>
            </a:pPr>
            <a:r>
              <a:rPr lang="en-US" sz="2890">
                <a:solidFill>
                  <a:srgbClr val="373636"/>
                </a:solidFill>
                <a:latin typeface="Proxima Nova 1"/>
                <a:ea typeface="Proxima Nova 1"/>
                <a:cs typeface="Proxima Nova 1"/>
                <a:sym typeface="Proxima Nova 1"/>
              </a:rPr>
              <a:t>Supporting engineers and their families through life’s challenges </a:t>
            </a:r>
            <a:r>
              <a:rPr lang="en-US" sz="2890">
                <a:solidFill>
                  <a:srgbClr val="EB5F60"/>
                </a:solidFill>
                <a:latin typeface="Proxima Nova 1"/>
                <a:ea typeface="Proxima Nova 1"/>
                <a:cs typeface="Proxima Nova 1"/>
                <a:sym typeface="Proxima Nova 1"/>
              </a:rPr>
              <a:t>since 1890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4618" y="-3097376"/>
            <a:ext cx="13196201" cy="13397158"/>
          </a:xfrm>
          <a:custGeom>
            <a:avLst/>
            <a:gdLst/>
            <a:ahLst/>
            <a:cxnLst/>
            <a:rect l="l" t="t" r="r" b="b"/>
            <a:pathLst>
              <a:path w="13196201" h="13397158">
                <a:moveTo>
                  <a:pt x="0" y="0"/>
                </a:moveTo>
                <a:lnTo>
                  <a:pt x="13196200" y="0"/>
                </a:lnTo>
                <a:lnTo>
                  <a:pt x="13196200" y="13397158"/>
                </a:lnTo>
                <a:lnTo>
                  <a:pt x="0" y="133971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-494478" y="1294509"/>
            <a:ext cx="2500019" cy="2478144"/>
          </a:xfrm>
          <a:custGeom>
            <a:avLst/>
            <a:gdLst/>
            <a:ahLst/>
            <a:cxnLst/>
            <a:rect l="l" t="t" r="r" b="b"/>
            <a:pathLst>
              <a:path w="2500019" h="2478144">
                <a:moveTo>
                  <a:pt x="0" y="0"/>
                </a:moveTo>
                <a:lnTo>
                  <a:pt x="2500018" y="0"/>
                </a:lnTo>
                <a:lnTo>
                  <a:pt x="2500018" y="2478144"/>
                </a:lnTo>
                <a:lnTo>
                  <a:pt x="0" y="24781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AutoShape 4"/>
          <p:cNvSpPr/>
          <p:nvPr/>
        </p:nvSpPr>
        <p:spPr>
          <a:xfrm>
            <a:off x="355148" y="3601203"/>
            <a:ext cx="11478657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>
            <a:off x="5592186" y="3643480"/>
            <a:ext cx="0" cy="2724715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9629935" y="1942977"/>
            <a:ext cx="1289282" cy="1289282"/>
          </a:xfrm>
          <a:custGeom>
            <a:avLst/>
            <a:gdLst/>
            <a:ahLst/>
            <a:cxnLst/>
            <a:rect l="l" t="t" r="r" b="b"/>
            <a:pathLst>
              <a:path w="1289282" h="1289282">
                <a:moveTo>
                  <a:pt x="0" y="0"/>
                </a:moveTo>
                <a:lnTo>
                  <a:pt x="1289282" y="0"/>
                </a:lnTo>
                <a:lnTo>
                  <a:pt x="1289282" y="1289282"/>
                </a:lnTo>
                <a:lnTo>
                  <a:pt x="0" y="12892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5794705" y="1207416"/>
            <a:ext cx="3791763" cy="2393787"/>
            <a:chOff x="0" y="0"/>
            <a:chExt cx="5055684" cy="31917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20660" cy="3191716"/>
            </a:xfrm>
            <a:custGeom>
              <a:avLst/>
              <a:gdLst/>
              <a:ahLst/>
              <a:cxnLst/>
              <a:rect l="l" t="t" r="r" b="b"/>
              <a:pathLst>
                <a:path w="3220660" h="3191716">
                  <a:moveTo>
                    <a:pt x="0" y="0"/>
                  </a:moveTo>
                  <a:lnTo>
                    <a:pt x="3220660" y="0"/>
                  </a:lnTo>
                  <a:lnTo>
                    <a:pt x="3220660" y="3191716"/>
                  </a:lnTo>
                  <a:lnTo>
                    <a:pt x="0" y="31917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760472" y="1018861"/>
              <a:ext cx="2295212" cy="11920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59"/>
                </a:lnSpc>
              </a:pPr>
              <a:r>
                <a:rPr lang="en-US" sz="2059">
                  <a:solidFill>
                    <a:srgbClr val="373636"/>
                  </a:solidFill>
                  <a:latin typeface="Proxima Nova 2"/>
                  <a:ea typeface="Proxima Nova 2"/>
                  <a:cs typeface="Proxima Nova 2"/>
                  <a:sym typeface="Proxima Nova 2"/>
                </a:rPr>
                <a:t>to </a:t>
              </a:r>
            </a:p>
            <a:p>
              <a:pPr algn="l">
                <a:lnSpc>
                  <a:spcPts val="4590"/>
                </a:lnSpc>
              </a:pPr>
              <a:r>
                <a:rPr lang="en-US" sz="4590">
                  <a:solidFill>
                    <a:srgbClr val="753BBD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1,585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732989" y="2149369"/>
              <a:ext cx="2295212" cy="374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59"/>
                </a:lnSpc>
              </a:pPr>
              <a:r>
                <a:rPr lang="en-US" sz="2059">
                  <a:solidFill>
                    <a:srgbClr val="373636"/>
                  </a:solidFill>
                  <a:latin typeface="Proxima Nova 2"/>
                  <a:ea typeface="Proxima Nova 2"/>
                  <a:cs typeface="Proxima Nova 2"/>
                  <a:sym typeface="Proxima Nova 2"/>
                </a:rPr>
                <a:t>people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-321057" y="3707478"/>
            <a:ext cx="2028894" cy="2011141"/>
          </a:xfrm>
          <a:custGeom>
            <a:avLst/>
            <a:gdLst/>
            <a:ahLst/>
            <a:cxnLst/>
            <a:rect l="l" t="t" r="r" b="b"/>
            <a:pathLst>
              <a:path w="2028894" h="2011141">
                <a:moveTo>
                  <a:pt x="0" y="0"/>
                </a:moveTo>
                <a:lnTo>
                  <a:pt x="2028894" y="0"/>
                </a:lnTo>
                <a:lnTo>
                  <a:pt x="2028894" y="2011141"/>
                </a:lnTo>
                <a:lnTo>
                  <a:pt x="0" y="201114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3901944" y="3951274"/>
            <a:ext cx="1174579" cy="1027757"/>
          </a:xfrm>
          <a:custGeom>
            <a:avLst/>
            <a:gdLst/>
            <a:ahLst/>
            <a:cxnLst/>
            <a:rect l="l" t="t" r="r" b="b"/>
            <a:pathLst>
              <a:path w="1174579" h="1027757">
                <a:moveTo>
                  <a:pt x="0" y="0"/>
                </a:moveTo>
                <a:lnTo>
                  <a:pt x="1174579" y="0"/>
                </a:lnTo>
                <a:lnTo>
                  <a:pt x="1174579" y="1027757"/>
                </a:lnTo>
                <a:lnTo>
                  <a:pt x="0" y="10277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5938585" y="3429000"/>
            <a:ext cx="2118543" cy="2101220"/>
          </a:xfrm>
          <a:custGeom>
            <a:avLst/>
            <a:gdLst/>
            <a:ahLst/>
            <a:cxnLst/>
            <a:rect l="l" t="t" r="r" b="b"/>
            <a:pathLst>
              <a:path w="2118543" h="2101220">
                <a:moveTo>
                  <a:pt x="0" y="0"/>
                </a:moveTo>
                <a:lnTo>
                  <a:pt x="2118543" y="0"/>
                </a:lnTo>
                <a:lnTo>
                  <a:pt x="2118543" y="2101220"/>
                </a:lnTo>
                <a:lnTo>
                  <a:pt x="0" y="21012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7829931" y="3772653"/>
            <a:ext cx="2262925" cy="1596391"/>
          </a:xfrm>
          <a:custGeom>
            <a:avLst/>
            <a:gdLst/>
            <a:ahLst/>
            <a:cxnLst/>
            <a:rect l="l" t="t" r="r" b="b"/>
            <a:pathLst>
              <a:path w="2262925" h="1596391">
                <a:moveTo>
                  <a:pt x="0" y="0"/>
                </a:moveTo>
                <a:lnTo>
                  <a:pt x="2262925" y="0"/>
                </a:lnTo>
                <a:lnTo>
                  <a:pt x="2262925" y="1596391"/>
                </a:lnTo>
                <a:lnTo>
                  <a:pt x="0" y="159639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10723293" y="4034954"/>
            <a:ext cx="951186" cy="951186"/>
          </a:xfrm>
          <a:custGeom>
            <a:avLst/>
            <a:gdLst/>
            <a:ahLst/>
            <a:cxnLst/>
            <a:rect l="l" t="t" r="r" b="b"/>
            <a:pathLst>
              <a:path w="951186" h="951186">
                <a:moveTo>
                  <a:pt x="0" y="0"/>
                </a:moveTo>
                <a:lnTo>
                  <a:pt x="951186" y="0"/>
                </a:lnTo>
                <a:lnTo>
                  <a:pt x="951186" y="951186"/>
                </a:lnTo>
                <a:lnTo>
                  <a:pt x="0" y="95118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6" name="Group 16"/>
          <p:cNvGrpSpPr/>
          <p:nvPr/>
        </p:nvGrpSpPr>
        <p:grpSpPr>
          <a:xfrm>
            <a:off x="2397246" y="1398150"/>
            <a:ext cx="3695600" cy="2329081"/>
            <a:chOff x="0" y="0"/>
            <a:chExt cx="4927467" cy="310544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133602" cy="3105441"/>
            </a:xfrm>
            <a:custGeom>
              <a:avLst/>
              <a:gdLst/>
              <a:ahLst/>
              <a:cxnLst/>
              <a:rect l="l" t="t" r="r" b="b"/>
              <a:pathLst>
                <a:path w="3133602" h="3105441">
                  <a:moveTo>
                    <a:pt x="0" y="0"/>
                  </a:moveTo>
                  <a:lnTo>
                    <a:pt x="3133602" y="0"/>
                  </a:lnTo>
                  <a:lnTo>
                    <a:pt x="3133602" y="3105441"/>
                  </a:lnTo>
                  <a:lnTo>
                    <a:pt x="0" y="3105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2579951" y="640712"/>
              <a:ext cx="2347516" cy="1009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6"/>
                </a:lnSpc>
              </a:pPr>
              <a:r>
                <a:rPr lang="en-US" sz="4590">
                  <a:solidFill>
                    <a:srgbClr val="753BBD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2,922 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2579951" y="1547571"/>
              <a:ext cx="2347516" cy="717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0"/>
                </a:lnSpc>
              </a:pPr>
              <a:r>
                <a:rPr lang="en-US" sz="2060">
                  <a:solidFill>
                    <a:srgbClr val="373636"/>
                  </a:solidFill>
                  <a:latin typeface="Proxima Nova 2"/>
                  <a:ea typeface="Proxima Nova 2"/>
                  <a:cs typeface="Proxima Nova 2"/>
                  <a:sym typeface="Proxima Nova 2"/>
                </a:rPr>
                <a:t>instances of direct support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8477342" y="8035"/>
            <a:ext cx="3818393" cy="1355530"/>
          </a:xfrm>
          <a:custGeom>
            <a:avLst/>
            <a:gdLst/>
            <a:ahLst/>
            <a:cxnLst/>
            <a:rect l="l" t="t" r="r" b="b"/>
            <a:pathLst>
              <a:path w="3818393" h="1355530">
                <a:moveTo>
                  <a:pt x="0" y="0"/>
                </a:moveTo>
                <a:lnTo>
                  <a:pt x="3818394" y="0"/>
                </a:lnTo>
                <a:lnTo>
                  <a:pt x="3818394" y="1355530"/>
                </a:lnTo>
                <a:lnTo>
                  <a:pt x="0" y="1355530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TextBox 21"/>
          <p:cNvSpPr txBox="1"/>
          <p:nvPr/>
        </p:nvSpPr>
        <p:spPr>
          <a:xfrm>
            <a:off x="3634774" y="5686828"/>
            <a:ext cx="1619275" cy="6725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729" b="1">
                <a:solidFill>
                  <a:srgbClr val="373636"/>
                </a:solidFill>
                <a:latin typeface="Proxima Nova 2"/>
                <a:ea typeface="Proxima Nova 2"/>
                <a:cs typeface="Proxima Nova 2"/>
                <a:sym typeface="Proxima Nova 2"/>
              </a:rPr>
              <a:t> new applications for direct support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718329" y="4961551"/>
            <a:ext cx="1358195" cy="69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40"/>
              </a:lnSpc>
            </a:pPr>
            <a:r>
              <a:rPr lang="en-US" sz="4100">
                <a:solidFill>
                  <a:srgbClr val="753BBD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435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8182173" y="4101739"/>
            <a:ext cx="1549087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753BBD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2,242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194788" y="5435184"/>
            <a:ext cx="1435147" cy="13298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9"/>
              </a:lnSpc>
            </a:pPr>
            <a:r>
              <a:rPr lang="en-US" sz="1729">
                <a:solidFill>
                  <a:srgbClr val="373636"/>
                </a:solidFill>
                <a:latin typeface="Proxima Nova 2"/>
                <a:ea typeface="Proxima Nova 2"/>
                <a:cs typeface="Proxima Nova 2"/>
                <a:sym typeface="Proxima Nova 2"/>
              </a:rPr>
              <a:t>sign-ups to our Wellbeing Hub, Differently Wired Hub and webinar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092856" y="5718562"/>
            <a:ext cx="2083644" cy="45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"/>
              </a:lnSpc>
            </a:pPr>
            <a:r>
              <a:rPr lang="en-US" sz="1734">
                <a:solidFill>
                  <a:srgbClr val="373636"/>
                </a:solidFill>
                <a:latin typeface="Proxima Nova 2"/>
                <a:ea typeface="Proxima Nova 2"/>
                <a:cs typeface="Proxima Nova 2"/>
                <a:sym typeface="Proxima Nova 2"/>
              </a:rPr>
              <a:t>hours of volunteer support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711981" y="5031094"/>
            <a:ext cx="1454031" cy="69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>
                <a:solidFill>
                  <a:srgbClr val="753BBD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651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37866" y="4321980"/>
            <a:ext cx="1914606" cy="6967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40"/>
              </a:lnSpc>
            </a:pPr>
            <a:r>
              <a:rPr lang="en-US" sz="4100">
                <a:solidFill>
                  <a:srgbClr val="753BBD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50,083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2760" y="4979406"/>
            <a:ext cx="1984850" cy="88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734"/>
              </a:lnSpc>
            </a:pPr>
            <a:r>
              <a:rPr lang="en-US" sz="1734">
                <a:solidFill>
                  <a:srgbClr val="373636"/>
                </a:solidFill>
                <a:latin typeface="Proxima Nova 2"/>
                <a:ea typeface="Proxima Nova 2"/>
                <a:cs typeface="Proxima Nova 2"/>
                <a:sym typeface="Proxima Nova 2"/>
              </a:rPr>
              <a:t>digital wellbeing sessions to support community members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377588" y="4291355"/>
            <a:ext cx="1580300" cy="197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387"/>
              </a:lnSpc>
            </a:pPr>
            <a:r>
              <a:rPr lang="en-US" sz="1734">
                <a:solidFill>
                  <a:srgbClr val="373636"/>
                </a:solidFill>
                <a:latin typeface="Proxima Nova 2"/>
                <a:ea typeface="Proxima Nova 2"/>
                <a:cs typeface="Proxima Nova 2"/>
                <a:sym typeface="Proxima Nova 2"/>
              </a:rPr>
              <a:t>We delivered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092846" y="5207539"/>
            <a:ext cx="1659744" cy="6959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40"/>
              </a:lnSpc>
            </a:pPr>
            <a:r>
              <a:rPr lang="en-US" sz="4100">
                <a:solidFill>
                  <a:srgbClr val="753BBD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294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930293" y="5835648"/>
            <a:ext cx="1984850" cy="45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34"/>
              </a:lnSpc>
            </a:pPr>
            <a:r>
              <a:rPr lang="en-US" sz="1734">
                <a:solidFill>
                  <a:srgbClr val="373636"/>
                </a:solidFill>
                <a:latin typeface="Proxima Nova 2"/>
                <a:ea typeface="Proxima Nova 2"/>
                <a:cs typeface="Proxima Nova 2"/>
                <a:sym typeface="Proxima Nova 2"/>
              </a:rPr>
              <a:t>regular and one-off grants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132568" y="5155100"/>
            <a:ext cx="1580300" cy="192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7"/>
              </a:lnSpc>
            </a:pPr>
            <a:r>
              <a:rPr lang="en-US" sz="1734">
                <a:solidFill>
                  <a:srgbClr val="373636"/>
                </a:solidFill>
                <a:latin typeface="Proxima Nova 2"/>
                <a:ea typeface="Proxima Nova 2"/>
                <a:cs typeface="Proxima Nova 2"/>
                <a:sym typeface="Proxima Nova 2"/>
              </a:rPr>
              <a:t>We provided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11000936" y="2000770"/>
            <a:ext cx="1082576" cy="1114196"/>
            <a:chOff x="0" y="0"/>
            <a:chExt cx="1443434" cy="1485595"/>
          </a:xfrm>
        </p:grpSpPr>
        <p:sp>
          <p:nvSpPr>
            <p:cNvPr id="34" name="TextBox 34"/>
            <p:cNvSpPr txBox="1"/>
            <p:nvPr/>
          </p:nvSpPr>
          <p:spPr>
            <a:xfrm>
              <a:off x="0" y="38100"/>
              <a:ext cx="1101837" cy="11921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59"/>
                </a:lnSpc>
              </a:pPr>
              <a:r>
                <a:rPr lang="en-US" sz="2059">
                  <a:solidFill>
                    <a:srgbClr val="373636"/>
                  </a:solidFill>
                  <a:latin typeface="Proxima Nova 2"/>
                  <a:ea typeface="Proxima Nova 2"/>
                  <a:cs typeface="Proxima Nova 2"/>
                  <a:sym typeface="Proxima Nova 2"/>
                </a:rPr>
                <a:t>across </a:t>
              </a:r>
            </a:p>
            <a:p>
              <a:pPr algn="l">
                <a:lnSpc>
                  <a:spcPts val="4593"/>
                </a:lnSpc>
              </a:pPr>
              <a:r>
                <a:rPr lang="en-US" sz="4593">
                  <a:solidFill>
                    <a:srgbClr val="753BBD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56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1034635"/>
              <a:ext cx="1443434" cy="450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82"/>
                </a:lnSpc>
              </a:pPr>
              <a:r>
                <a:rPr lang="en-US" sz="2059">
                  <a:solidFill>
                    <a:srgbClr val="373636"/>
                  </a:solidFill>
                  <a:latin typeface="Proxima Nova 2"/>
                  <a:ea typeface="Proxima Nova 2"/>
                  <a:cs typeface="Proxima Nova 2"/>
                  <a:sym typeface="Proxima Nova 2"/>
                </a:rPr>
                <a:t>countries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303102" y="262934"/>
            <a:ext cx="5289084" cy="10259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14"/>
              </a:lnSpc>
            </a:pPr>
            <a:r>
              <a:rPr lang="en-US" sz="4414">
                <a:solidFill>
                  <a:srgbClr val="0063A9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Foothold's Impact</a:t>
            </a:r>
          </a:p>
          <a:p>
            <a:pPr algn="l">
              <a:lnSpc>
                <a:spcPts val="3614"/>
              </a:lnSpc>
            </a:pPr>
            <a:r>
              <a:rPr lang="en-US" sz="3614">
                <a:solidFill>
                  <a:srgbClr val="753BBD"/>
                </a:solidFill>
                <a:latin typeface="Proxima Nova 3"/>
                <a:ea typeface="Proxima Nova 3"/>
                <a:cs typeface="Proxima Nova 3"/>
                <a:sym typeface="Proxima Nova 3"/>
              </a:rPr>
              <a:t>2023-24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36171" y="6520596"/>
            <a:ext cx="5694122" cy="231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34"/>
              </a:lnSpc>
            </a:pPr>
            <a:r>
              <a:rPr lang="en-US" sz="1381">
                <a:solidFill>
                  <a:srgbClr val="373636"/>
                </a:solidFill>
                <a:latin typeface="Proxima Nova 2"/>
                <a:ea typeface="Proxima Nova 2"/>
                <a:cs typeface="Proxima Nova 2"/>
                <a:sym typeface="Proxima Nova 2"/>
              </a:rPr>
              <a:t>For more information, visit </a:t>
            </a:r>
            <a:r>
              <a:rPr lang="en-US" sz="1381">
                <a:solidFill>
                  <a:srgbClr val="0063A9"/>
                </a:solidFill>
                <a:latin typeface="Proxima Nova 2"/>
                <a:ea typeface="Proxima Nova 2"/>
                <a:cs typeface="Proxima Nova 2"/>
                <a:sym typeface="Proxima Nova 2"/>
              </a:rPr>
              <a:t>myfoothold.org/our-impact</a:t>
            </a:r>
          </a:p>
        </p:txBody>
      </p:sp>
      <p:grpSp>
        <p:nvGrpSpPr>
          <p:cNvPr id="38" name="Group 38"/>
          <p:cNvGrpSpPr/>
          <p:nvPr/>
        </p:nvGrpSpPr>
        <p:grpSpPr>
          <a:xfrm>
            <a:off x="1187007" y="1923378"/>
            <a:ext cx="1760637" cy="1153950"/>
            <a:chOff x="0" y="0"/>
            <a:chExt cx="2347516" cy="1538600"/>
          </a:xfrm>
        </p:grpSpPr>
        <p:sp>
          <p:nvSpPr>
            <p:cNvPr id="39" name="TextBox 39"/>
            <p:cNvSpPr txBox="1"/>
            <p:nvPr/>
          </p:nvSpPr>
          <p:spPr>
            <a:xfrm>
              <a:off x="0" y="-85725"/>
              <a:ext cx="2347516" cy="10097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426"/>
                </a:lnSpc>
              </a:pPr>
              <a:r>
                <a:rPr lang="en-US" sz="4590">
                  <a:solidFill>
                    <a:srgbClr val="753BBD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£2.1m </a:t>
              </a: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821134"/>
              <a:ext cx="1815006" cy="7174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060"/>
                </a:lnSpc>
              </a:pPr>
              <a:r>
                <a:rPr lang="en-US" sz="2060">
                  <a:solidFill>
                    <a:srgbClr val="373636"/>
                  </a:solidFill>
                  <a:latin typeface="Proxima Nova 2"/>
                  <a:ea typeface="Proxima Nova 2"/>
                  <a:cs typeface="Proxima Nova 2"/>
                  <a:sym typeface="Proxima Nova 2"/>
                </a:rPr>
                <a:t>spent on delivering 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3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1815" y="-356495"/>
            <a:ext cx="6414581" cy="8055730"/>
            <a:chOff x="0" y="0"/>
            <a:chExt cx="8552775" cy="1074097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45622" r="1275"/>
            <a:stretch>
              <a:fillRect/>
            </a:stretch>
          </p:blipFill>
          <p:spPr>
            <a:xfrm>
              <a:off x="0" y="0"/>
              <a:ext cx="8552775" cy="10740974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 rot="-10800000">
            <a:off x="3829251" y="-88793"/>
            <a:ext cx="3718503" cy="2838953"/>
            <a:chOff x="0" y="0"/>
            <a:chExt cx="4958004" cy="3785270"/>
          </a:xfrm>
        </p:grpSpPr>
        <p:sp>
          <p:nvSpPr>
            <p:cNvPr id="5" name="Freeform 5"/>
            <p:cNvSpPr/>
            <p:nvPr/>
          </p:nvSpPr>
          <p:spPr>
            <a:xfrm>
              <a:off x="1733880" y="0"/>
              <a:ext cx="3224125" cy="3785270"/>
            </a:xfrm>
            <a:custGeom>
              <a:avLst/>
              <a:gdLst/>
              <a:ahLst/>
              <a:cxnLst/>
              <a:rect l="l" t="t" r="r" b="b"/>
              <a:pathLst>
                <a:path w="3224125" h="3785270">
                  <a:moveTo>
                    <a:pt x="0" y="0"/>
                  </a:moveTo>
                  <a:lnTo>
                    <a:pt x="3224124" y="0"/>
                  </a:lnTo>
                  <a:lnTo>
                    <a:pt x="3224124" y="3785270"/>
                  </a:lnTo>
                  <a:lnTo>
                    <a:pt x="0" y="37852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1929" b="-1898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2598"/>
              <a:ext cx="1814008" cy="3747510"/>
            </a:xfrm>
            <a:custGeom>
              <a:avLst/>
              <a:gdLst/>
              <a:ahLst/>
              <a:cxnLst/>
              <a:rect l="l" t="t" r="r" b="b"/>
              <a:pathLst>
                <a:path w="1814008" h="3747510">
                  <a:moveTo>
                    <a:pt x="0" y="0"/>
                  </a:moveTo>
                  <a:lnTo>
                    <a:pt x="1814008" y="0"/>
                  </a:lnTo>
                  <a:lnTo>
                    <a:pt x="1814008" y="3747509"/>
                  </a:lnTo>
                  <a:lnTo>
                    <a:pt x="0" y="37475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1058" r="-17879" b="-2018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-87332" y="1982738"/>
            <a:ext cx="3937628" cy="44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2864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Financial</a:t>
            </a:r>
          </a:p>
        </p:txBody>
      </p:sp>
      <p:sp>
        <p:nvSpPr>
          <p:cNvPr id="8" name="Freeform 8"/>
          <p:cNvSpPr/>
          <p:nvPr/>
        </p:nvSpPr>
        <p:spPr>
          <a:xfrm>
            <a:off x="77651" y="1704848"/>
            <a:ext cx="1053930" cy="1045312"/>
          </a:xfrm>
          <a:custGeom>
            <a:avLst/>
            <a:gdLst/>
            <a:ahLst/>
            <a:cxnLst/>
            <a:rect l="l" t="t" r="r" b="b"/>
            <a:pathLst>
              <a:path w="1053930" h="1045312">
                <a:moveTo>
                  <a:pt x="0" y="0"/>
                </a:moveTo>
                <a:lnTo>
                  <a:pt x="1053929" y="0"/>
                </a:lnTo>
                <a:lnTo>
                  <a:pt x="1053929" y="1045312"/>
                </a:lnTo>
                <a:lnTo>
                  <a:pt x="0" y="10453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-87332" y="2673768"/>
            <a:ext cx="3937628" cy="44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2864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Counselling</a:t>
            </a:r>
          </a:p>
        </p:txBody>
      </p:sp>
      <p:sp>
        <p:nvSpPr>
          <p:cNvPr id="10" name="Freeform 10"/>
          <p:cNvSpPr/>
          <p:nvPr/>
        </p:nvSpPr>
        <p:spPr>
          <a:xfrm>
            <a:off x="2774980" y="2283487"/>
            <a:ext cx="1155901" cy="1145513"/>
          </a:xfrm>
          <a:custGeom>
            <a:avLst/>
            <a:gdLst/>
            <a:ahLst/>
            <a:cxnLst/>
            <a:rect l="l" t="t" r="r" b="b"/>
            <a:pathLst>
              <a:path w="1155901" h="1145513">
                <a:moveTo>
                  <a:pt x="0" y="0"/>
                </a:moveTo>
                <a:lnTo>
                  <a:pt x="1155901" y="0"/>
                </a:lnTo>
                <a:lnTo>
                  <a:pt x="1155901" y="1145513"/>
                </a:lnTo>
                <a:lnTo>
                  <a:pt x="0" y="11455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1" name="Group 11"/>
          <p:cNvGrpSpPr/>
          <p:nvPr/>
        </p:nvGrpSpPr>
        <p:grpSpPr>
          <a:xfrm>
            <a:off x="11005" y="4067175"/>
            <a:ext cx="3818246" cy="2915103"/>
            <a:chOff x="0" y="0"/>
            <a:chExt cx="5090995" cy="3886804"/>
          </a:xfrm>
        </p:grpSpPr>
        <p:sp>
          <p:nvSpPr>
            <p:cNvPr id="12" name="Freeform 12"/>
            <p:cNvSpPr/>
            <p:nvPr/>
          </p:nvSpPr>
          <p:spPr>
            <a:xfrm>
              <a:off x="1780388" y="0"/>
              <a:ext cx="3310607" cy="3886804"/>
            </a:xfrm>
            <a:custGeom>
              <a:avLst/>
              <a:gdLst/>
              <a:ahLst/>
              <a:cxnLst/>
              <a:rect l="l" t="t" r="r" b="b"/>
              <a:pathLst>
                <a:path w="3310607" h="3886804">
                  <a:moveTo>
                    <a:pt x="0" y="0"/>
                  </a:moveTo>
                  <a:lnTo>
                    <a:pt x="3310607" y="0"/>
                  </a:lnTo>
                  <a:lnTo>
                    <a:pt x="3310607" y="3886804"/>
                  </a:lnTo>
                  <a:lnTo>
                    <a:pt x="0" y="38868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11929" b="-18985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2668"/>
              <a:ext cx="1862666" cy="3848030"/>
            </a:xfrm>
            <a:custGeom>
              <a:avLst/>
              <a:gdLst/>
              <a:ahLst/>
              <a:cxnLst/>
              <a:rect l="l" t="t" r="r" b="b"/>
              <a:pathLst>
                <a:path w="1862666" h="3848030">
                  <a:moveTo>
                    <a:pt x="0" y="0"/>
                  </a:moveTo>
                  <a:lnTo>
                    <a:pt x="1862666" y="0"/>
                  </a:lnTo>
                  <a:lnTo>
                    <a:pt x="1862666" y="3848030"/>
                  </a:lnTo>
                  <a:lnTo>
                    <a:pt x="0" y="38480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81058" r="-17879" b="-2018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4" name="Freeform 14"/>
          <p:cNvSpPr/>
          <p:nvPr/>
        </p:nvSpPr>
        <p:spPr>
          <a:xfrm>
            <a:off x="-585113" y="4519836"/>
            <a:ext cx="4269090" cy="3179399"/>
          </a:xfrm>
          <a:custGeom>
            <a:avLst/>
            <a:gdLst/>
            <a:ahLst/>
            <a:cxnLst/>
            <a:rect l="l" t="t" r="r" b="b"/>
            <a:pathLst>
              <a:path w="4269090" h="3179399">
                <a:moveTo>
                  <a:pt x="0" y="0"/>
                </a:moveTo>
                <a:lnTo>
                  <a:pt x="4269090" y="0"/>
                </a:lnTo>
                <a:lnTo>
                  <a:pt x="4269090" y="3179399"/>
                </a:lnTo>
                <a:lnTo>
                  <a:pt x="0" y="31793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67000"/>
            </a:blip>
            <a:stretch>
              <a:fillRect l="-1262" t="-29613" b="-4725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>
            <a:off x="-253651" y="2899435"/>
            <a:ext cx="3937628" cy="1212301"/>
            <a:chOff x="0" y="0"/>
            <a:chExt cx="5250171" cy="1616401"/>
          </a:xfrm>
        </p:grpSpPr>
        <p:sp>
          <p:nvSpPr>
            <p:cNvPr id="16" name="TextBox 16"/>
            <p:cNvSpPr txBox="1"/>
            <p:nvPr/>
          </p:nvSpPr>
          <p:spPr>
            <a:xfrm>
              <a:off x="0" y="572600"/>
              <a:ext cx="5250171" cy="584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0"/>
                </a:lnSpc>
              </a:pPr>
              <a:r>
                <a:rPr lang="en-US" sz="2864" b="1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 Wellbeing</a:t>
              </a:r>
            </a:p>
          </p:txBody>
        </p:sp>
        <p:sp>
          <p:nvSpPr>
            <p:cNvPr id="17" name="Freeform 17"/>
            <p:cNvSpPr/>
            <p:nvPr/>
          </p:nvSpPr>
          <p:spPr>
            <a:xfrm>
              <a:off x="61202" y="0"/>
              <a:ext cx="1631060" cy="1616401"/>
            </a:xfrm>
            <a:custGeom>
              <a:avLst/>
              <a:gdLst/>
              <a:ahLst/>
              <a:cxnLst/>
              <a:rect l="l" t="t" r="r" b="b"/>
              <a:pathLst>
                <a:path w="1631060" h="1616401">
                  <a:moveTo>
                    <a:pt x="0" y="0"/>
                  </a:moveTo>
                  <a:lnTo>
                    <a:pt x="1631060" y="0"/>
                  </a:lnTo>
                  <a:lnTo>
                    <a:pt x="1631060" y="1616401"/>
                  </a:lnTo>
                  <a:lnTo>
                    <a:pt x="0" y="16164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-283725" y="4309750"/>
            <a:ext cx="1434625" cy="1421732"/>
          </a:xfrm>
          <a:custGeom>
            <a:avLst/>
            <a:gdLst/>
            <a:ahLst/>
            <a:cxnLst/>
            <a:rect l="l" t="t" r="r" b="b"/>
            <a:pathLst>
              <a:path w="1434625" h="1421732">
                <a:moveTo>
                  <a:pt x="0" y="0"/>
                </a:moveTo>
                <a:lnTo>
                  <a:pt x="1434625" y="0"/>
                </a:lnTo>
                <a:lnTo>
                  <a:pt x="1434625" y="1421732"/>
                </a:lnTo>
                <a:lnTo>
                  <a:pt x="0" y="142173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9" name="Group 19"/>
          <p:cNvGrpSpPr/>
          <p:nvPr/>
        </p:nvGrpSpPr>
        <p:grpSpPr>
          <a:xfrm>
            <a:off x="-283725" y="3782102"/>
            <a:ext cx="4262232" cy="993482"/>
            <a:chOff x="0" y="0"/>
            <a:chExt cx="5682976" cy="1324642"/>
          </a:xfrm>
        </p:grpSpPr>
        <p:sp>
          <p:nvSpPr>
            <p:cNvPr id="20" name="Freeform 20"/>
            <p:cNvSpPr/>
            <p:nvPr/>
          </p:nvSpPr>
          <p:spPr>
            <a:xfrm>
              <a:off x="4346321" y="0"/>
              <a:ext cx="1336655" cy="1324642"/>
            </a:xfrm>
            <a:custGeom>
              <a:avLst/>
              <a:gdLst/>
              <a:ahLst/>
              <a:cxnLst/>
              <a:rect l="l" t="t" r="r" b="b"/>
              <a:pathLst>
                <a:path w="1336655" h="1324642">
                  <a:moveTo>
                    <a:pt x="0" y="0"/>
                  </a:moveTo>
                  <a:lnTo>
                    <a:pt x="1336655" y="0"/>
                  </a:lnTo>
                  <a:lnTo>
                    <a:pt x="1336655" y="1324642"/>
                  </a:lnTo>
                  <a:lnTo>
                    <a:pt x="0" y="1324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410977"/>
              <a:ext cx="5592065" cy="584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80"/>
                </a:lnSpc>
              </a:pPr>
              <a:r>
                <a:rPr lang="en-US" sz="2864" b="1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 Neurodiversity</a:t>
              </a:r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23928" y="4766059"/>
            <a:ext cx="2846926" cy="440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80"/>
              </a:lnSpc>
            </a:pPr>
            <a:r>
              <a:rPr lang="en-US" sz="2864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 Disability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7581815" y="0"/>
            <a:ext cx="4607137" cy="6858000"/>
            <a:chOff x="0" y="0"/>
            <a:chExt cx="1820104" cy="270933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820104" cy="2709333"/>
            </a:xfrm>
            <a:custGeom>
              <a:avLst/>
              <a:gdLst/>
              <a:ahLst/>
              <a:cxnLst/>
              <a:rect l="l" t="t" r="r" b="b"/>
              <a:pathLst>
                <a:path w="1820104" h="2709333">
                  <a:moveTo>
                    <a:pt x="0" y="0"/>
                  </a:moveTo>
                  <a:lnTo>
                    <a:pt x="1820104" y="0"/>
                  </a:lnTo>
                  <a:lnTo>
                    <a:pt x="182010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73636">
                <a:alpha val="4000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28575"/>
              <a:ext cx="1820104" cy="26807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34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 flipH="1">
            <a:off x="3829251" y="-356495"/>
            <a:ext cx="0" cy="805573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27" name="TextBox 27"/>
          <p:cNvSpPr txBox="1"/>
          <p:nvPr/>
        </p:nvSpPr>
        <p:spPr>
          <a:xfrm>
            <a:off x="3694042" y="5561968"/>
            <a:ext cx="4277473" cy="1194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8"/>
              </a:lnSpc>
            </a:pPr>
            <a:r>
              <a:rPr lang="en-US" sz="4800" b="1">
                <a:solidFill>
                  <a:srgbClr val="FFF285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Digital</a:t>
            </a:r>
          </a:p>
          <a:p>
            <a:pPr algn="ctr">
              <a:lnSpc>
                <a:spcPts val="4608"/>
              </a:lnSpc>
            </a:pPr>
            <a:r>
              <a:rPr lang="en-US" sz="4800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support</a:t>
            </a:r>
          </a:p>
        </p:txBody>
      </p:sp>
      <p:sp>
        <p:nvSpPr>
          <p:cNvPr id="28" name="Freeform 28"/>
          <p:cNvSpPr/>
          <p:nvPr/>
        </p:nvSpPr>
        <p:spPr>
          <a:xfrm>
            <a:off x="3633991" y="4447101"/>
            <a:ext cx="1157431" cy="1147030"/>
          </a:xfrm>
          <a:custGeom>
            <a:avLst/>
            <a:gdLst/>
            <a:ahLst/>
            <a:cxnLst/>
            <a:rect l="l" t="t" r="r" b="b"/>
            <a:pathLst>
              <a:path w="1157431" h="1147030">
                <a:moveTo>
                  <a:pt x="0" y="0"/>
                </a:moveTo>
                <a:lnTo>
                  <a:pt x="1157431" y="0"/>
                </a:lnTo>
                <a:lnTo>
                  <a:pt x="1157431" y="1147030"/>
                </a:lnTo>
                <a:lnTo>
                  <a:pt x="0" y="114703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TextBox 29"/>
          <p:cNvSpPr txBox="1"/>
          <p:nvPr/>
        </p:nvSpPr>
        <p:spPr>
          <a:xfrm>
            <a:off x="4579418" y="3942415"/>
            <a:ext cx="2506720" cy="43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5"/>
              </a:lnSpc>
            </a:pPr>
            <a:r>
              <a:rPr lang="en-US" sz="2836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Foothold App</a:t>
            </a:r>
          </a:p>
        </p:txBody>
      </p:sp>
      <p:sp>
        <p:nvSpPr>
          <p:cNvPr id="30" name="Freeform 30"/>
          <p:cNvSpPr/>
          <p:nvPr/>
        </p:nvSpPr>
        <p:spPr>
          <a:xfrm>
            <a:off x="6596219" y="3271079"/>
            <a:ext cx="1111925" cy="1101932"/>
          </a:xfrm>
          <a:custGeom>
            <a:avLst/>
            <a:gdLst/>
            <a:ahLst/>
            <a:cxnLst/>
            <a:rect l="l" t="t" r="r" b="b"/>
            <a:pathLst>
              <a:path w="1111925" h="1101932">
                <a:moveTo>
                  <a:pt x="0" y="0"/>
                </a:moveTo>
                <a:lnTo>
                  <a:pt x="1111924" y="0"/>
                </a:lnTo>
                <a:lnTo>
                  <a:pt x="1111924" y="1101932"/>
                </a:lnTo>
                <a:lnTo>
                  <a:pt x="0" y="110193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4453003" y="3180867"/>
            <a:ext cx="2654316" cy="705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2836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Differently Wired Hub</a:t>
            </a:r>
          </a:p>
        </p:txBody>
      </p:sp>
      <p:sp>
        <p:nvSpPr>
          <p:cNvPr id="32" name="Freeform 32"/>
          <p:cNvSpPr/>
          <p:nvPr/>
        </p:nvSpPr>
        <p:spPr>
          <a:xfrm>
            <a:off x="7582454" y="-748464"/>
            <a:ext cx="15805640" cy="7606464"/>
          </a:xfrm>
          <a:custGeom>
            <a:avLst/>
            <a:gdLst/>
            <a:ahLst/>
            <a:cxnLst/>
            <a:rect l="l" t="t" r="r" b="b"/>
            <a:pathLst>
              <a:path w="15805640" h="7606464">
                <a:moveTo>
                  <a:pt x="0" y="0"/>
                </a:moveTo>
                <a:lnTo>
                  <a:pt x="15805640" y="0"/>
                </a:lnTo>
                <a:lnTo>
                  <a:pt x="15805640" y="7606464"/>
                </a:lnTo>
                <a:lnTo>
                  <a:pt x="0" y="760646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3" name="Freeform 33"/>
          <p:cNvSpPr/>
          <p:nvPr/>
        </p:nvSpPr>
        <p:spPr>
          <a:xfrm>
            <a:off x="6480030" y="1732637"/>
            <a:ext cx="1344302" cy="1332221"/>
          </a:xfrm>
          <a:custGeom>
            <a:avLst/>
            <a:gdLst/>
            <a:ahLst/>
            <a:cxnLst/>
            <a:rect l="l" t="t" r="r" b="b"/>
            <a:pathLst>
              <a:path w="1344302" h="1332221">
                <a:moveTo>
                  <a:pt x="0" y="0"/>
                </a:moveTo>
                <a:lnTo>
                  <a:pt x="1344302" y="0"/>
                </a:lnTo>
                <a:lnTo>
                  <a:pt x="1344302" y="1332221"/>
                </a:lnTo>
                <a:lnTo>
                  <a:pt x="0" y="133222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4" name="TextBox 34"/>
          <p:cNvSpPr txBox="1"/>
          <p:nvPr/>
        </p:nvSpPr>
        <p:spPr>
          <a:xfrm>
            <a:off x="4513375" y="2084425"/>
            <a:ext cx="2638806" cy="439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5"/>
              </a:lnSpc>
            </a:pPr>
            <a:r>
              <a:rPr lang="en-US" sz="2836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Webinars</a:t>
            </a:r>
          </a:p>
        </p:txBody>
      </p:sp>
      <p:sp>
        <p:nvSpPr>
          <p:cNvPr id="35" name="Freeform 35"/>
          <p:cNvSpPr/>
          <p:nvPr/>
        </p:nvSpPr>
        <p:spPr>
          <a:xfrm>
            <a:off x="3930881" y="970702"/>
            <a:ext cx="1157431" cy="1147030"/>
          </a:xfrm>
          <a:custGeom>
            <a:avLst/>
            <a:gdLst/>
            <a:ahLst/>
            <a:cxnLst/>
            <a:rect l="l" t="t" r="r" b="b"/>
            <a:pathLst>
              <a:path w="1157431" h="1147030">
                <a:moveTo>
                  <a:pt x="0" y="0"/>
                </a:moveTo>
                <a:lnTo>
                  <a:pt x="1157432" y="0"/>
                </a:lnTo>
                <a:lnTo>
                  <a:pt x="1157432" y="1147030"/>
                </a:lnTo>
                <a:lnTo>
                  <a:pt x="0" y="114703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6" name="TextBox 36"/>
          <p:cNvSpPr txBox="1"/>
          <p:nvPr/>
        </p:nvSpPr>
        <p:spPr>
          <a:xfrm>
            <a:off x="4738805" y="1235974"/>
            <a:ext cx="2082712" cy="705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22"/>
              </a:lnSpc>
            </a:pPr>
            <a:r>
              <a:rPr lang="en-US" sz="2836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Wellbeing Hub</a:t>
            </a:r>
          </a:p>
        </p:txBody>
      </p:sp>
      <p:sp>
        <p:nvSpPr>
          <p:cNvPr id="37" name="Freeform 37"/>
          <p:cNvSpPr/>
          <p:nvPr/>
        </p:nvSpPr>
        <p:spPr>
          <a:xfrm>
            <a:off x="3848295" y="2683293"/>
            <a:ext cx="1047762" cy="1038346"/>
          </a:xfrm>
          <a:custGeom>
            <a:avLst/>
            <a:gdLst/>
            <a:ahLst/>
            <a:cxnLst/>
            <a:rect l="l" t="t" r="r" b="b"/>
            <a:pathLst>
              <a:path w="1047762" h="1038346">
                <a:moveTo>
                  <a:pt x="0" y="0"/>
                </a:moveTo>
                <a:lnTo>
                  <a:pt x="1047762" y="0"/>
                </a:lnTo>
                <a:lnTo>
                  <a:pt x="1047762" y="1038346"/>
                </a:lnTo>
                <a:lnTo>
                  <a:pt x="0" y="103834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8" name="TextBox 38"/>
          <p:cNvSpPr txBox="1"/>
          <p:nvPr/>
        </p:nvSpPr>
        <p:spPr>
          <a:xfrm>
            <a:off x="4531640" y="2615729"/>
            <a:ext cx="2620541" cy="439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4"/>
              </a:lnSpc>
            </a:pPr>
            <a:r>
              <a:rPr lang="en-US" sz="2859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Legal support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8131361" y="3347279"/>
            <a:ext cx="3897176" cy="3422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883"/>
              </a:lnSpc>
            </a:pPr>
            <a:r>
              <a:rPr lang="en-US" sz="3883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Foothold are here to ensure engineers and their families </a:t>
            </a:r>
            <a:r>
              <a:rPr lang="en-US" sz="3883">
                <a:solidFill>
                  <a:srgbClr val="B1DBD5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never face life’s challenges alone.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-585113" y="430874"/>
            <a:ext cx="4957289" cy="119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04"/>
              </a:lnSpc>
            </a:pPr>
            <a:r>
              <a:rPr lang="en-US" sz="4796">
                <a:solidFill>
                  <a:srgbClr val="F5A69D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Direct</a:t>
            </a:r>
          </a:p>
          <a:p>
            <a:pPr algn="ctr">
              <a:lnSpc>
                <a:spcPts val="4604"/>
              </a:lnSpc>
            </a:pPr>
            <a:r>
              <a:rPr lang="en-US" sz="4796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support</a:t>
            </a:r>
          </a:p>
        </p:txBody>
      </p:sp>
      <p:sp>
        <p:nvSpPr>
          <p:cNvPr id="41" name="Freeform 41"/>
          <p:cNvSpPr/>
          <p:nvPr/>
        </p:nvSpPr>
        <p:spPr>
          <a:xfrm rot="-5400000">
            <a:off x="10326538" y="-497098"/>
            <a:ext cx="2413299" cy="2168472"/>
          </a:xfrm>
          <a:custGeom>
            <a:avLst/>
            <a:gdLst/>
            <a:ahLst/>
            <a:cxnLst/>
            <a:rect l="l" t="t" r="r" b="b"/>
            <a:pathLst>
              <a:path w="2413299" h="2168472">
                <a:moveTo>
                  <a:pt x="0" y="0"/>
                </a:moveTo>
                <a:lnTo>
                  <a:pt x="2413299" y="0"/>
                </a:lnTo>
                <a:lnTo>
                  <a:pt x="2413299" y="2168472"/>
                </a:lnTo>
                <a:lnTo>
                  <a:pt x="0" y="216847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254875" t="-142498" r="-115933" b="-1277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2" name="Freeform 42"/>
          <p:cNvSpPr/>
          <p:nvPr/>
        </p:nvSpPr>
        <p:spPr>
          <a:xfrm rot="-10800000">
            <a:off x="-863867" y="-497098"/>
            <a:ext cx="2413299" cy="2168472"/>
          </a:xfrm>
          <a:custGeom>
            <a:avLst/>
            <a:gdLst/>
            <a:ahLst/>
            <a:cxnLst/>
            <a:rect l="l" t="t" r="r" b="b"/>
            <a:pathLst>
              <a:path w="2413299" h="2168472">
                <a:moveTo>
                  <a:pt x="0" y="0"/>
                </a:moveTo>
                <a:lnTo>
                  <a:pt x="2413299" y="0"/>
                </a:lnTo>
                <a:lnTo>
                  <a:pt x="2413299" y="2168472"/>
                </a:lnTo>
                <a:lnTo>
                  <a:pt x="0" y="2168472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254875" t="-142498" r="-115933" b="-1277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3" name="TextBox 43"/>
          <p:cNvSpPr txBox="1"/>
          <p:nvPr/>
        </p:nvSpPr>
        <p:spPr>
          <a:xfrm>
            <a:off x="4645461" y="4524479"/>
            <a:ext cx="2506720" cy="770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38"/>
              </a:lnSpc>
            </a:pPr>
            <a:r>
              <a:rPr lang="en-US" sz="2840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Mental Health Check-in Tool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5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1513" y="5629955"/>
            <a:ext cx="8745449" cy="1228045"/>
            <a:chOff x="0" y="0"/>
            <a:chExt cx="2894153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94153" cy="406400"/>
            </a:xfrm>
            <a:custGeom>
              <a:avLst/>
              <a:gdLst/>
              <a:ahLst/>
              <a:cxnLst/>
              <a:rect l="l" t="t" r="r" b="b"/>
              <a:pathLst>
                <a:path w="2894153" h="406400">
                  <a:moveTo>
                    <a:pt x="2690953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2690953" y="406400"/>
                  </a:lnTo>
                  <a:lnTo>
                    <a:pt x="2894153" y="203200"/>
                  </a:lnTo>
                  <a:lnTo>
                    <a:pt x="2690953" y="0"/>
                  </a:lnTo>
                  <a:close/>
                </a:path>
              </a:pathLst>
            </a:custGeom>
            <a:solidFill>
              <a:srgbClr val="6BC2B8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2779853" cy="377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3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5292" y="5804536"/>
            <a:ext cx="7221844" cy="655010"/>
            <a:chOff x="0" y="0"/>
            <a:chExt cx="9629125" cy="873347"/>
          </a:xfrm>
        </p:grpSpPr>
        <p:sp>
          <p:nvSpPr>
            <p:cNvPr id="6" name="TextBox 6"/>
            <p:cNvSpPr txBox="1"/>
            <p:nvPr/>
          </p:nvSpPr>
          <p:spPr>
            <a:xfrm>
              <a:off x="0" y="9525"/>
              <a:ext cx="9629125" cy="4811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24"/>
                </a:lnSpc>
              </a:pPr>
              <a:r>
                <a:rPr lang="en-US" sz="2455">
                  <a:solidFill>
                    <a:srgbClr val="373636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Donate here: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500218"/>
              <a:ext cx="8848724" cy="373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195"/>
                </a:lnSpc>
              </a:pPr>
              <a:r>
                <a:rPr lang="en-US" sz="1909">
                  <a:solidFill>
                    <a:srgbClr val="EB5F60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myfoothold.org/donatedirect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365472" y="4065040"/>
            <a:ext cx="6040302" cy="9473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5"/>
              </a:lnSpc>
            </a:pPr>
            <a:r>
              <a:rPr lang="en-US" sz="2187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“Foothold gave us our independence back. </a:t>
            </a:r>
            <a:r>
              <a:rPr lang="en-US" sz="2187">
                <a:solidFill>
                  <a:srgbClr val="B1DBD5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I have no idea what we would have done </a:t>
            </a:r>
            <a:r>
              <a:rPr lang="en-US" sz="2187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without their support.”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385624" y="4673987"/>
            <a:ext cx="5132805" cy="338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33"/>
              </a:lnSpc>
            </a:pPr>
            <a:r>
              <a:rPr lang="en-US" sz="2290">
                <a:solidFill>
                  <a:srgbClr val="FFFFFF"/>
                </a:solidFill>
                <a:latin typeface="Proxima Nova 2"/>
                <a:ea typeface="Proxima Nova 2"/>
                <a:cs typeface="Proxima Nova 2"/>
                <a:sym typeface="Proxima Nova 2"/>
              </a:rPr>
              <a:t>- Sarojini</a:t>
            </a:r>
          </a:p>
        </p:txBody>
      </p:sp>
      <p:sp>
        <p:nvSpPr>
          <p:cNvPr id="10" name="Freeform 10"/>
          <p:cNvSpPr/>
          <p:nvPr/>
        </p:nvSpPr>
        <p:spPr>
          <a:xfrm>
            <a:off x="525152" y="3825437"/>
            <a:ext cx="1664773" cy="1664773"/>
          </a:xfrm>
          <a:custGeom>
            <a:avLst/>
            <a:gdLst/>
            <a:ahLst/>
            <a:cxnLst/>
            <a:rect l="l" t="t" r="r" b="b"/>
            <a:pathLst>
              <a:path w="1664773" h="1664773">
                <a:moveTo>
                  <a:pt x="0" y="0"/>
                </a:moveTo>
                <a:lnTo>
                  <a:pt x="1664773" y="0"/>
                </a:lnTo>
                <a:lnTo>
                  <a:pt x="1664773" y="1664774"/>
                </a:lnTo>
                <a:lnTo>
                  <a:pt x="0" y="166477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525152" y="303029"/>
            <a:ext cx="10150991" cy="71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0"/>
              </a:lnSpc>
            </a:pPr>
            <a:r>
              <a:rPr lang="en-US" sz="5269">
                <a:solidFill>
                  <a:srgbClr val="B1DBD5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#DonateDirect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005970" y="513779"/>
            <a:ext cx="2719450" cy="2662818"/>
            <a:chOff x="0" y="0"/>
            <a:chExt cx="3625933" cy="355042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3625933" cy="3550424"/>
              <a:chOff x="0" y="0"/>
              <a:chExt cx="812800" cy="795874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79587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95874">
                    <a:moveTo>
                      <a:pt x="406400" y="0"/>
                    </a:moveTo>
                    <a:cubicBezTo>
                      <a:pt x="181951" y="0"/>
                      <a:pt x="0" y="178162"/>
                      <a:pt x="0" y="397937"/>
                    </a:cubicBezTo>
                    <a:cubicBezTo>
                      <a:pt x="0" y="617711"/>
                      <a:pt x="181951" y="795874"/>
                      <a:pt x="406400" y="795874"/>
                    </a:cubicBezTo>
                    <a:cubicBezTo>
                      <a:pt x="630849" y="795874"/>
                      <a:pt x="812800" y="617711"/>
                      <a:pt x="812800" y="397937"/>
                    </a:cubicBezTo>
                    <a:cubicBezTo>
                      <a:pt x="812800" y="17816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0" cap="sq">
                <a:solidFill>
                  <a:srgbClr val="6BC2B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22238"/>
                <a:ext cx="660400" cy="599022"/>
              </a:xfrm>
              <a:prstGeom prst="rect">
                <a:avLst/>
              </a:prstGeom>
            </p:spPr>
            <p:txBody>
              <a:bodyPr lIns="39109" tIns="39109" rIns="39109" bIns="39109" rtlCol="0" anchor="ctr"/>
              <a:lstStyle/>
              <a:p>
                <a:pPr algn="ctr">
                  <a:lnSpc>
                    <a:spcPts val="2534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480359" y="1632483"/>
              <a:ext cx="2665216" cy="1308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7"/>
                </a:lnSpc>
              </a:pPr>
              <a:r>
                <a:rPr lang="en-US" sz="1710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could pay for the processing of a counselling</a:t>
              </a:r>
            </a:p>
            <a:p>
              <a:pPr algn="ctr">
                <a:lnSpc>
                  <a:spcPts val="1967"/>
                </a:lnSpc>
              </a:pPr>
              <a:r>
                <a:rPr lang="en-US" sz="1710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grant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88358" y="641743"/>
              <a:ext cx="2849217" cy="1088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95"/>
                </a:lnSpc>
              </a:pPr>
              <a:r>
                <a:rPr lang="en-US" sz="5561">
                  <a:solidFill>
                    <a:srgbClr val="B1DBD5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£25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005970" y="3680970"/>
            <a:ext cx="2719450" cy="2662818"/>
            <a:chOff x="0" y="0"/>
            <a:chExt cx="3625933" cy="3550424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3625933" cy="3550424"/>
              <a:chOff x="0" y="0"/>
              <a:chExt cx="812800" cy="79587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795874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795874">
                    <a:moveTo>
                      <a:pt x="406400" y="0"/>
                    </a:moveTo>
                    <a:cubicBezTo>
                      <a:pt x="181951" y="0"/>
                      <a:pt x="0" y="178162"/>
                      <a:pt x="0" y="397937"/>
                    </a:cubicBezTo>
                    <a:cubicBezTo>
                      <a:pt x="0" y="617711"/>
                      <a:pt x="181951" y="795874"/>
                      <a:pt x="406400" y="795874"/>
                    </a:cubicBezTo>
                    <a:cubicBezTo>
                      <a:pt x="630849" y="795874"/>
                      <a:pt x="812800" y="617711"/>
                      <a:pt x="812800" y="397937"/>
                    </a:cubicBezTo>
                    <a:cubicBezTo>
                      <a:pt x="812800" y="17816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0" cap="sq">
                <a:solidFill>
                  <a:srgbClr val="6BC2B8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122238"/>
                <a:ext cx="660400" cy="599022"/>
              </a:xfrm>
              <a:prstGeom prst="rect">
                <a:avLst/>
              </a:prstGeom>
            </p:spPr>
            <p:txBody>
              <a:bodyPr lIns="39109" tIns="39109" rIns="39109" bIns="39109" rtlCol="0" anchor="ctr"/>
              <a:lstStyle/>
              <a:p>
                <a:pPr algn="ctr">
                  <a:lnSpc>
                    <a:spcPts val="2534"/>
                  </a:lnSpc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480359" y="1577220"/>
              <a:ext cx="2665216" cy="1308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67"/>
                </a:lnSpc>
              </a:pPr>
              <a:r>
                <a:rPr lang="en-US" sz="1710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could fund a monthly cost </a:t>
              </a:r>
            </a:p>
            <a:p>
              <a:pPr algn="ctr">
                <a:lnSpc>
                  <a:spcPts val="1967"/>
                </a:lnSpc>
              </a:pPr>
              <a:r>
                <a:rPr lang="en-US" sz="1710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of living</a:t>
              </a:r>
            </a:p>
            <a:p>
              <a:pPr algn="ctr">
                <a:lnSpc>
                  <a:spcPts val="1967"/>
                </a:lnSpc>
              </a:pPr>
              <a:r>
                <a:rPr lang="en-US" sz="1710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grant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388358" y="573153"/>
              <a:ext cx="2849217" cy="10884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395"/>
                </a:lnSpc>
              </a:pPr>
              <a:r>
                <a:rPr lang="en-US" sz="5561">
                  <a:solidFill>
                    <a:srgbClr val="B1DBD5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£50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3712277" y="5695043"/>
            <a:ext cx="1097869" cy="1097869"/>
            <a:chOff x="0" y="0"/>
            <a:chExt cx="1463825" cy="1463825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463825" cy="1463825"/>
            </a:xfrm>
            <a:custGeom>
              <a:avLst/>
              <a:gdLst/>
              <a:ahLst/>
              <a:cxnLst/>
              <a:rect l="l" t="t" r="r" b="b"/>
              <a:pathLst>
                <a:path w="1463825" h="1463825">
                  <a:moveTo>
                    <a:pt x="0" y="0"/>
                  </a:moveTo>
                  <a:lnTo>
                    <a:pt x="1463825" y="0"/>
                  </a:lnTo>
                  <a:lnTo>
                    <a:pt x="1463825" y="1463825"/>
                  </a:lnTo>
                  <a:lnTo>
                    <a:pt x="0" y="14638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25152" y="2038769"/>
            <a:ext cx="8258550" cy="153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6"/>
              </a:lnSpc>
            </a:pPr>
            <a:r>
              <a:rPr lang="en-US" sz="2658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As a charity that supports IET members and their families, but operates </a:t>
            </a:r>
            <a:r>
              <a:rPr lang="en-US" sz="2658">
                <a:solidFill>
                  <a:srgbClr val="6BC2B8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independently</a:t>
            </a:r>
            <a:r>
              <a:rPr lang="en-US" sz="2658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 of the IET, donations from the IET community are vital to funding our life-changing support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004991" y="5573417"/>
            <a:ext cx="3087499" cy="1322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endParaRPr/>
          </a:p>
          <a:p>
            <a:pPr algn="l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Proxima Nova 2"/>
                <a:ea typeface="Proxima Nova 2"/>
                <a:cs typeface="Proxima Nova 2"/>
                <a:sym typeface="Proxima Nova 2"/>
              </a:rPr>
              <a:t>Almost 2,000 people have already chosen to donate to Foothold by setting up a direct debit, an easy and convenient way to donate monthly or annually. </a:t>
            </a:r>
          </a:p>
          <a:p>
            <a:pPr algn="just">
              <a:lnSpc>
                <a:spcPts val="1679"/>
              </a:lnSpc>
              <a:spcBef>
                <a:spcPct val="0"/>
              </a:spcBef>
            </a:pPr>
            <a:endParaRPr lang="en-US" sz="1299">
              <a:solidFill>
                <a:srgbClr val="000000"/>
              </a:solidFill>
              <a:latin typeface="Proxima Nova 2"/>
              <a:ea typeface="Proxima Nova 2"/>
              <a:cs typeface="Proxima Nova 2"/>
              <a:sym typeface="Proxima Nova 2"/>
            </a:endParaRPr>
          </a:p>
        </p:txBody>
      </p:sp>
      <p:sp>
        <p:nvSpPr>
          <p:cNvPr id="28" name="Freeform 28"/>
          <p:cNvSpPr/>
          <p:nvPr/>
        </p:nvSpPr>
        <p:spPr>
          <a:xfrm rot="-5400000">
            <a:off x="10326538" y="-497098"/>
            <a:ext cx="2413299" cy="2168472"/>
          </a:xfrm>
          <a:custGeom>
            <a:avLst/>
            <a:gdLst/>
            <a:ahLst/>
            <a:cxnLst/>
            <a:rect l="l" t="t" r="r" b="b"/>
            <a:pathLst>
              <a:path w="2413299" h="2168472">
                <a:moveTo>
                  <a:pt x="0" y="0"/>
                </a:moveTo>
                <a:lnTo>
                  <a:pt x="2413299" y="0"/>
                </a:lnTo>
                <a:lnTo>
                  <a:pt x="2413299" y="2168472"/>
                </a:lnTo>
                <a:lnTo>
                  <a:pt x="0" y="21684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4875" t="-142498" r="-115933" b="-1277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9" name="Freeform 29"/>
          <p:cNvSpPr/>
          <p:nvPr/>
        </p:nvSpPr>
        <p:spPr>
          <a:xfrm>
            <a:off x="10204124" y="5259552"/>
            <a:ext cx="2413299" cy="2168472"/>
          </a:xfrm>
          <a:custGeom>
            <a:avLst/>
            <a:gdLst/>
            <a:ahLst/>
            <a:cxnLst/>
            <a:rect l="l" t="t" r="r" b="b"/>
            <a:pathLst>
              <a:path w="2413299" h="2168472">
                <a:moveTo>
                  <a:pt x="0" y="0"/>
                </a:moveTo>
                <a:lnTo>
                  <a:pt x="2413299" y="0"/>
                </a:lnTo>
                <a:lnTo>
                  <a:pt x="2413299" y="2168472"/>
                </a:lnTo>
                <a:lnTo>
                  <a:pt x="0" y="21684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4875" t="-142498" r="-115933" b="-1277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0" name="Freeform 30"/>
          <p:cNvSpPr/>
          <p:nvPr/>
        </p:nvSpPr>
        <p:spPr>
          <a:xfrm rot="10739517">
            <a:off x="-941261" y="-771667"/>
            <a:ext cx="2413299" cy="2168472"/>
          </a:xfrm>
          <a:custGeom>
            <a:avLst/>
            <a:gdLst/>
            <a:ahLst/>
            <a:cxnLst/>
            <a:rect l="l" t="t" r="r" b="b"/>
            <a:pathLst>
              <a:path w="2413299" h="2168472">
                <a:moveTo>
                  <a:pt x="0" y="0"/>
                </a:moveTo>
                <a:lnTo>
                  <a:pt x="2413299" y="0"/>
                </a:lnTo>
                <a:lnTo>
                  <a:pt x="2413299" y="2168472"/>
                </a:lnTo>
                <a:lnTo>
                  <a:pt x="0" y="21684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54875" t="-142498" r="-115933" b="-127769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1" name="TextBox 31"/>
          <p:cNvSpPr txBox="1"/>
          <p:nvPr/>
        </p:nvSpPr>
        <p:spPr>
          <a:xfrm>
            <a:off x="525152" y="1144560"/>
            <a:ext cx="8258550" cy="769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56"/>
              </a:lnSpc>
            </a:pPr>
            <a:r>
              <a:rPr lang="en-US" sz="2658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You can only donate to Foothold directly – donations cannot be made via the IET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3B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462865">
            <a:off x="325996" y="-3365832"/>
            <a:ext cx="12758539" cy="11195618"/>
          </a:xfrm>
          <a:custGeom>
            <a:avLst/>
            <a:gdLst/>
            <a:ahLst/>
            <a:cxnLst/>
            <a:rect l="l" t="t" r="r" b="b"/>
            <a:pathLst>
              <a:path w="12758539" h="11195618">
                <a:moveTo>
                  <a:pt x="0" y="0"/>
                </a:moveTo>
                <a:lnTo>
                  <a:pt x="12758539" y="0"/>
                </a:lnTo>
                <a:lnTo>
                  <a:pt x="12758539" y="11195618"/>
                </a:lnTo>
                <a:lnTo>
                  <a:pt x="0" y="111956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4430968" y="5127563"/>
            <a:ext cx="1618821" cy="1561098"/>
          </a:xfrm>
          <a:custGeom>
            <a:avLst/>
            <a:gdLst/>
            <a:ahLst/>
            <a:cxnLst/>
            <a:rect l="l" t="t" r="r" b="b"/>
            <a:pathLst>
              <a:path w="1618821" h="1561098">
                <a:moveTo>
                  <a:pt x="0" y="0"/>
                </a:moveTo>
                <a:lnTo>
                  <a:pt x="1618821" y="0"/>
                </a:lnTo>
                <a:lnTo>
                  <a:pt x="1618821" y="1561098"/>
                </a:lnTo>
                <a:lnTo>
                  <a:pt x="0" y="156109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276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4348495" y="3821622"/>
            <a:ext cx="1783767" cy="1767736"/>
          </a:xfrm>
          <a:custGeom>
            <a:avLst/>
            <a:gdLst/>
            <a:ahLst/>
            <a:cxnLst/>
            <a:rect l="l" t="t" r="r" b="b"/>
            <a:pathLst>
              <a:path w="1783767" h="1767736">
                <a:moveTo>
                  <a:pt x="0" y="0"/>
                </a:moveTo>
                <a:lnTo>
                  <a:pt x="1783767" y="0"/>
                </a:lnTo>
                <a:lnTo>
                  <a:pt x="1783767" y="1767736"/>
                </a:lnTo>
                <a:lnTo>
                  <a:pt x="0" y="176773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AutoShape 5"/>
          <p:cNvSpPr/>
          <p:nvPr/>
        </p:nvSpPr>
        <p:spPr>
          <a:xfrm rot="5400000">
            <a:off x="2679764" y="3414712"/>
            <a:ext cx="6858000" cy="0"/>
          </a:xfrm>
          <a:prstGeom prst="line">
            <a:avLst/>
          </a:prstGeom>
          <a:ln w="28575" cap="rnd">
            <a:solidFill>
              <a:srgbClr val="FFFFFF"/>
            </a:solidFill>
            <a:prstDash val="sysDot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4362377" y="2778901"/>
            <a:ext cx="1650093" cy="1635263"/>
          </a:xfrm>
          <a:custGeom>
            <a:avLst/>
            <a:gdLst/>
            <a:ahLst/>
            <a:cxnLst/>
            <a:rect l="l" t="t" r="r" b="b"/>
            <a:pathLst>
              <a:path w="1650093" h="1635263">
                <a:moveTo>
                  <a:pt x="0" y="0"/>
                </a:moveTo>
                <a:lnTo>
                  <a:pt x="1650092" y="0"/>
                </a:lnTo>
                <a:lnTo>
                  <a:pt x="1650092" y="1635263"/>
                </a:lnTo>
                <a:lnTo>
                  <a:pt x="0" y="163526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/>
          <p:nvPr/>
        </p:nvSpPr>
        <p:spPr>
          <a:xfrm>
            <a:off x="4468288" y="1749006"/>
            <a:ext cx="1544182" cy="1531556"/>
          </a:xfrm>
          <a:custGeom>
            <a:avLst/>
            <a:gdLst/>
            <a:ahLst/>
            <a:cxnLst/>
            <a:rect l="l" t="t" r="r" b="b"/>
            <a:pathLst>
              <a:path w="1544182" h="1531556">
                <a:moveTo>
                  <a:pt x="0" y="0"/>
                </a:moveTo>
                <a:lnTo>
                  <a:pt x="1544181" y="0"/>
                </a:lnTo>
                <a:lnTo>
                  <a:pt x="1544181" y="1531555"/>
                </a:lnTo>
                <a:lnTo>
                  <a:pt x="0" y="15315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/>
          <p:nvPr/>
        </p:nvSpPr>
        <p:spPr>
          <a:xfrm>
            <a:off x="6108764" y="5900566"/>
            <a:ext cx="6064980" cy="4225203"/>
          </a:xfrm>
          <a:custGeom>
            <a:avLst/>
            <a:gdLst/>
            <a:ahLst/>
            <a:cxnLst/>
            <a:rect l="l" t="t" r="r" b="b"/>
            <a:pathLst>
              <a:path w="6064980" h="4225203">
                <a:moveTo>
                  <a:pt x="0" y="0"/>
                </a:moveTo>
                <a:lnTo>
                  <a:pt x="6064980" y="0"/>
                </a:lnTo>
                <a:lnTo>
                  <a:pt x="6064980" y="4225203"/>
                </a:lnTo>
                <a:lnTo>
                  <a:pt x="0" y="422520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t="-1496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9" name="Group 9"/>
          <p:cNvGrpSpPr/>
          <p:nvPr/>
        </p:nvGrpSpPr>
        <p:grpSpPr>
          <a:xfrm>
            <a:off x="266044" y="2043391"/>
            <a:ext cx="5103827" cy="4645270"/>
            <a:chOff x="0" y="0"/>
            <a:chExt cx="6805102" cy="6193693"/>
          </a:xfrm>
        </p:grpSpPr>
        <p:sp>
          <p:nvSpPr>
            <p:cNvPr id="10" name="TextBox 10"/>
            <p:cNvSpPr txBox="1"/>
            <p:nvPr/>
          </p:nvSpPr>
          <p:spPr>
            <a:xfrm>
              <a:off x="0" y="57150"/>
              <a:ext cx="6805102" cy="11738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47"/>
                </a:lnSpc>
              </a:pPr>
              <a:r>
                <a:rPr lang="en-US" sz="3347" b="1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Make a </a:t>
              </a:r>
            </a:p>
            <a:p>
              <a:pPr algn="l">
                <a:lnSpc>
                  <a:spcPts val="3347"/>
                </a:lnSpc>
              </a:pPr>
              <a:r>
                <a:rPr lang="en-US" sz="3347" b="1">
                  <a:solidFill>
                    <a:srgbClr val="FFD700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donation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508128"/>
              <a:ext cx="6805102" cy="1173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0"/>
                </a:lnSpc>
              </a:pPr>
              <a:r>
                <a:rPr lang="en-US" sz="3350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Take part in a </a:t>
              </a:r>
            </a:p>
            <a:p>
              <a:pPr algn="l">
                <a:lnSpc>
                  <a:spcPts val="3350"/>
                </a:lnSpc>
              </a:pPr>
              <a:r>
                <a:rPr lang="en-US" sz="3350">
                  <a:solidFill>
                    <a:srgbClr val="FFD700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fundraising</a:t>
              </a:r>
              <a:r>
                <a:rPr lang="en-US" sz="3350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 event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987079"/>
              <a:ext cx="6805102" cy="11739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0"/>
                </a:lnSpc>
              </a:pPr>
              <a:r>
                <a:rPr lang="en-US" sz="3350" b="1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Become a </a:t>
              </a:r>
            </a:p>
            <a:p>
              <a:pPr algn="l">
                <a:lnSpc>
                  <a:spcPts val="3350"/>
                </a:lnSpc>
              </a:pPr>
              <a:r>
                <a:rPr lang="en-US" sz="3350" b="1">
                  <a:solidFill>
                    <a:srgbClr val="FFD700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volunteer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4460960"/>
              <a:ext cx="6805102" cy="17327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0"/>
                </a:lnSpc>
              </a:pPr>
              <a:r>
                <a:rPr lang="en-US" sz="3350" b="1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Signpost businesses </a:t>
              </a:r>
            </a:p>
            <a:p>
              <a:pPr algn="l">
                <a:lnSpc>
                  <a:spcPts val="3350"/>
                </a:lnSpc>
              </a:pPr>
              <a:r>
                <a:rPr lang="en-US" sz="3350" b="1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to our </a:t>
              </a:r>
              <a:r>
                <a:rPr lang="en-US" sz="3350" b="1">
                  <a:solidFill>
                    <a:srgbClr val="FFD700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Company Supporter Programme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66044" y="306795"/>
            <a:ext cx="4998684" cy="119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43"/>
              </a:lnSpc>
            </a:pPr>
            <a:r>
              <a:rPr lang="en-US" sz="4836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How </a:t>
            </a:r>
            <a:r>
              <a:rPr lang="en-US" sz="4836" b="1">
                <a:solidFill>
                  <a:srgbClr val="FFD700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you</a:t>
            </a:r>
            <a:r>
              <a:rPr lang="en-US" sz="4836" b="1">
                <a:solidFill>
                  <a:srgbClr val="6BC2B8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 </a:t>
            </a:r>
            <a:r>
              <a:rPr lang="en-US" sz="4836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rPr>
              <a:t>can support Foothold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477983" y="444937"/>
            <a:ext cx="6763288" cy="5185696"/>
            <a:chOff x="0" y="0"/>
            <a:chExt cx="9017717" cy="6914261"/>
          </a:xfrm>
        </p:grpSpPr>
        <p:sp>
          <p:nvSpPr>
            <p:cNvPr id="16" name="TextBox 16"/>
            <p:cNvSpPr txBox="1"/>
            <p:nvPr/>
          </p:nvSpPr>
          <p:spPr>
            <a:xfrm>
              <a:off x="1419081" y="95250"/>
              <a:ext cx="7598636" cy="7315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930"/>
                </a:lnSpc>
              </a:pPr>
              <a:r>
                <a:rPr lang="en-US" sz="4094" b="1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Find out more: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197755" y="1432722"/>
              <a:ext cx="5398360" cy="537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999" b="1">
                  <a:solidFill>
                    <a:srgbClr val="B1DBD5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T:</a:t>
              </a:r>
              <a:r>
                <a:rPr lang="en-US" sz="2999" b="1">
                  <a:solidFill>
                    <a:srgbClr val="6BC2B8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 </a:t>
              </a:r>
              <a:r>
                <a:rPr lang="en-US" sz="2999" b="1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+44 7923 257 087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2213343"/>
              <a:ext cx="7640760" cy="537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999" b="1">
                  <a:solidFill>
                    <a:srgbClr val="B1DBD5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E:</a:t>
              </a:r>
              <a:r>
                <a:rPr lang="en-US" sz="2999" b="1">
                  <a:solidFill>
                    <a:srgbClr val="7198CC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 </a:t>
              </a:r>
              <a:r>
                <a:rPr lang="en-US" sz="2999" b="1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contact.us@myfoothold.org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93655" y="2993964"/>
              <a:ext cx="5802460" cy="5378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79"/>
                </a:lnSpc>
              </a:pPr>
              <a:r>
                <a:rPr lang="en-US" sz="2999" b="1">
                  <a:solidFill>
                    <a:srgbClr val="B1DBD5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W:</a:t>
              </a:r>
              <a:r>
                <a:rPr lang="en-US" sz="2999" b="1">
                  <a:solidFill>
                    <a:srgbClr val="7198CC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 </a:t>
              </a:r>
              <a:r>
                <a:rPr lang="en-US" sz="2999" b="1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www.myfoothold.org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863600" y="4038767"/>
              <a:ext cx="2664645" cy="43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2499" b="1">
                  <a:solidFill>
                    <a:srgbClr val="B1DBD5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Facebook: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863600" y="4726896"/>
              <a:ext cx="2664645" cy="43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2499" b="1">
                  <a:solidFill>
                    <a:srgbClr val="B1DBD5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Twitter: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863600" y="5420786"/>
              <a:ext cx="2664645" cy="43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2499" b="1">
                  <a:solidFill>
                    <a:srgbClr val="B1DBD5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LinkedIn: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863600" y="6476149"/>
              <a:ext cx="2664645" cy="43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2499" b="1">
                  <a:solidFill>
                    <a:srgbClr val="B1DBD5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Instagram: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3405432" y="4039009"/>
              <a:ext cx="3537178" cy="43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2499" b="1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@YourFoothold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3379764" y="4711910"/>
              <a:ext cx="3537178" cy="43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2499" b="1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@HelloFoothold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3379764" y="5420786"/>
              <a:ext cx="4412373" cy="12255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2499" b="1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Foothold (The IET Benevolent Fund)</a:t>
              </a:r>
            </a:p>
            <a:p>
              <a:pPr algn="l">
                <a:lnSpc>
                  <a:spcPts val="2399"/>
                </a:lnSpc>
              </a:pPr>
              <a:endParaRPr lang="en-US" sz="2499" b="1">
                <a:solidFill>
                  <a:srgbClr val="FFFFFF"/>
                </a:solidFill>
                <a:latin typeface="Proxima Nova A"/>
                <a:ea typeface="Proxima Nova A"/>
                <a:cs typeface="Proxima Nova A"/>
                <a:sym typeface="Proxima Nova A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379764" y="6476149"/>
              <a:ext cx="3537178" cy="4381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399"/>
                </a:lnSpc>
              </a:pPr>
              <a:r>
                <a:rPr lang="en-US" sz="2499" b="1">
                  <a:solidFill>
                    <a:srgbClr val="FFFFFF"/>
                  </a:solidFill>
                  <a:latin typeface="Proxima Nova A"/>
                  <a:ea typeface="Proxima Nova A"/>
                  <a:cs typeface="Proxima Nova A"/>
                  <a:sym typeface="Proxima Nova A"/>
                </a:rPr>
                <a:t>Foothold</a:t>
              </a:r>
            </a:p>
          </p:txBody>
        </p:sp>
      </p:grpSp>
      <p:sp>
        <p:nvSpPr>
          <p:cNvPr id="28" name="Freeform 28"/>
          <p:cNvSpPr/>
          <p:nvPr/>
        </p:nvSpPr>
        <p:spPr>
          <a:xfrm rot="-5400000">
            <a:off x="10326538" y="-497098"/>
            <a:ext cx="2413299" cy="2168472"/>
          </a:xfrm>
          <a:custGeom>
            <a:avLst/>
            <a:gdLst/>
            <a:ahLst/>
            <a:cxnLst/>
            <a:rect l="l" t="t" r="r" b="b"/>
            <a:pathLst>
              <a:path w="2413299" h="2168472">
                <a:moveTo>
                  <a:pt x="0" y="0"/>
                </a:moveTo>
                <a:lnTo>
                  <a:pt x="2413299" y="0"/>
                </a:lnTo>
                <a:lnTo>
                  <a:pt x="2413299" y="2168472"/>
                </a:lnTo>
                <a:lnTo>
                  <a:pt x="0" y="216847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254875" t="-142498" r="-115933" b="-127769"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779</Words>
  <Application>Microsoft Office PowerPoint</Application>
  <PresentationFormat>Widescreen</PresentationFormat>
  <Paragraphs>120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Aptos</vt:lpstr>
      <vt:lpstr>Proxima Nova 1</vt:lpstr>
      <vt:lpstr>Proxima Nova 2</vt:lpstr>
      <vt:lpstr>Symbol</vt:lpstr>
      <vt:lpstr>Arial</vt:lpstr>
      <vt:lpstr>Proxima Nova A</vt:lpstr>
      <vt:lpstr>Proxima Nova</vt:lpstr>
      <vt:lpstr>Proxima Nova 3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Reps Presentation (2024)</dc:title>
  <dc:creator>Jenna Corker</dc:creator>
  <cp:lastModifiedBy>Jenna Corker</cp:lastModifiedBy>
  <cp:revision>3</cp:revision>
  <dcterms:created xsi:type="dcterms:W3CDTF">2006-08-16T00:00:00Z</dcterms:created>
  <dcterms:modified xsi:type="dcterms:W3CDTF">2025-04-07T16:19:30Z</dcterms:modified>
  <dc:identifier>DAGZKoxmnVc</dc:identifier>
</cp:coreProperties>
</file>